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43" r:id="rId2"/>
    <p:sldMasterId id="2147483746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1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6633" y="1766000"/>
            <a:ext cx="9418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6667" y="4502800"/>
            <a:ext cx="9418800" cy="5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343967" y="-96733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8623267" y="5247167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28659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950967" y="1793817"/>
            <a:ext cx="10290000" cy="21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2019100" y="4251531"/>
            <a:ext cx="81604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8425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262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477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6668000" y="25905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6668000" y="30068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2206933" y="25905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2206933" y="30068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6668000" y="49652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6668000" y="53815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2206933" y="49652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2207000" y="53815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3171533" y="17381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7632600" y="17381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3171600" y="41103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7632600" y="41103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2599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60000" y="2236291"/>
            <a:ext cx="31152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976800" y="1460433"/>
            <a:ext cx="108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60000" y="2774932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38400" y="2236291"/>
            <a:ext cx="31152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5555200" y="1460433"/>
            <a:ext cx="108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4538400" y="2774944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8116800" y="2236291"/>
            <a:ext cx="31152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9133600" y="1460433"/>
            <a:ext cx="108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8116800" y="2774944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960000" y="4418105"/>
            <a:ext cx="31152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976800" y="3618783"/>
            <a:ext cx="108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960000" y="4941151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4538400" y="4418105"/>
            <a:ext cx="31152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5555200" y="3618783"/>
            <a:ext cx="108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4538400" y="4941151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8116800" y="4418105"/>
            <a:ext cx="31152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9133600" y="3618783"/>
            <a:ext cx="108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8116800" y="4941151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3109867" y="593367"/>
            <a:ext cx="59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70878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3214000" y="3744337"/>
            <a:ext cx="57640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2457200" y="2215951"/>
            <a:ext cx="7277600" cy="1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16446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933200" y="3761684"/>
            <a:ext cx="57640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933200" y="2234536"/>
            <a:ext cx="7277600" cy="1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5289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3531200" y="2242667"/>
            <a:ext cx="5129600" cy="3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2309400" y="593367"/>
            <a:ext cx="757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25351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2659800" y="1977100"/>
            <a:ext cx="6872400" cy="1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3066000" y="3962867"/>
            <a:ext cx="60600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90674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4990467" y="2066500"/>
            <a:ext cx="6060000" cy="1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4990467" y="4052284"/>
            <a:ext cx="60600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470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2237233" y="3349071"/>
            <a:ext cx="4953200" cy="107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2" hasCustomPrompt="1"/>
          </p:nvPr>
        </p:nvSpPr>
        <p:spPr>
          <a:xfrm>
            <a:off x="4989233" y="1979591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1108833" y="4325333"/>
            <a:ext cx="6081600" cy="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50" name="Google Shape;150;p20"/>
          <p:cNvCxnSpPr/>
          <p:nvPr/>
        </p:nvCxnSpPr>
        <p:spPr>
          <a:xfrm rot="10800000">
            <a:off x="-400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400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50500" y="5306367"/>
            <a:ext cx="1838000" cy="164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10544967" y="-118267"/>
            <a:ext cx="1891600" cy="141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23729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619400" y="3155029"/>
            <a:ext cx="4953200" cy="109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995400" y="1785551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055200" y="4102233"/>
            <a:ext cx="6081600" cy="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10598567" y="5306367"/>
            <a:ext cx="1838000" cy="164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50500" y="-118267"/>
            <a:ext cx="1891600" cy="141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018536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9609800" y="-204233"/>
            <a:ext cx="2827200" cy="169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60550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48228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2503300" y="593367"/>
            <a:ext cx="718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4302277" y="18738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2"/>
          </p:nvPr>
        </p:nvSpPr>
        <p:spPr>
          <a:xfrm>
            <a:off x="4302277" y="24085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3"/>
          </p:nvPr>
        </p:nvSpPr>
        <p:spPr>
          <a:xfrm>
            <a:off x="958811" y="18738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4"/>
          </p:nvPr>
        </p:nvSpPr>
        <p:spPr>
          <a:xfrm>
            <a:off x="958811" y="24085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5"/>
          </p:nvPr>
        </p:nvSpPr>
        <p:spPr>
          <a:xfrm>
            <a:off x="4302277" y="4228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6"/>
          </p:nvPr>
        </p:nvSpPr>
        <p:spPr>
          <a:xfrm>
            <a:off x="4302277" y="4753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7"/>
          </p:nvPr>
        </p:nvSpPr>
        <p:spPr>
          <a:xfrm>
            <a:off x="958811" y="4228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8"/>
          </p:nvPr>
        </p:nvSpPr>
        <p:spPr>
          <a:xfrm>
            <a:off x="958877" y="4753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77" name="Google Shape;177;p2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106957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7397200" y="4010333"/>
            <a:ext cx="3844000" cy="21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4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>
                <a:latin typeface="Vidaloka"/>
                <a:ea typeface="Vidaloka"/>
                <a:cs typeface="Vidaloka"/>
                <a:sym typeface="Vidaloka"/>
              </a:defRPr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>
                <a:latin typeface="Vidaloka"/>
                <a:ea typeface="Vidaloka"/>
                <a:cs typeface="Vidaloka"/>
                <a:sym typeface="Vidaloka"/>
              </a:defRPr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>
                <a:latin typeface="Vidaloka"/>
                <a:ea typeface="Vidaloka"/>
                <a:cs typeface="Vidaloka"/>
                <a:sym typeface="Vidaloka"/>
              </a:defRPr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>
                <a:latin typeface="Vidaloka"/>
                <a:ea typeface="Vidaloka"/>
                <a:cs typeface="Vidaloka"/>
                <a:sym typeface="Vidaloka"/>
              </a:defRPr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>
                <a:latin typeface="Vidaloka"/>
                <a:ea typeface="Vidaloka"/>
                <a:cs typeface="Vidaloka"/>
                <a:sym typeface="Vidaloka"/>
              </a:defRPr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>
                <a:latin typeface="Vidaloka"/>
                <a:ea typeface="Vidaloka"/>
                <a:cs typeface="Vidaloka"/>
                <a:sym typeface="Vidaloka"/>
              </a:defRPr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>
                <a:latin typeface="Vidaloka"/>
                <a:ea typeface="Vidaloka"/>
                <a:cs typeface="Vidaloka"/>
                <a:sym typeface="Vidaloka"/>
              </a:defRPr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7515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 hasCustomPrompt="1"/>
          </p:nvPr>
        </p:nvSpPr>
        <p:spPr>
          <a:xfrm>
            <a:off x="950967" y="1793833"/>
            <a:ext cx="8160400" cy="21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1"/>
          </p:nvPr>
        </p:nvSpPr>
        <p:spPr>
          <a:xfrm>
            <a:off x="950967" y="4251531"/>
            <a:ext cx="81604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88" name="Google Shape;188;p2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342738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6608133" y="3289833"/>
            <a:ext cx="3300400" cy="86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title" idx="2" hasCustomPrompt="1"/>
          </p:nvPr>
        </p:nvSpPr>
        <p:spPr>
          <a:xfrm>
            <a:off x="6608133" y="1869767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1"/>
          </p:nvPr>
        </p:nvSpPr>
        <p:spPr>
          <a:xfrm>
            <a:off x="6608133" y="4155033"/>
            <a:ext cx="3300400" cy="8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96" name="Google Shape;196;p2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79467" y="3203267"/>
            <a:ext cx="4192400" cy="3719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281086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5831800" y="1259000"/>
            <a:ext cx="3300400" cy="86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title" idx="2" hasCustomPrompt="1"/>
          </p:nvPr>
        </p:nvSpPr>
        <p:spPr>
          <a:xfrm>
            <a:off x="3059800" y="1462200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1"/>
          </p:nvPr>
        </p:nvSpPr>
        <p:spPr>
          <a:xfrm>
            <a:off x="5831800" y="2124200"/>
            <a:ext cx="3300400" cy="8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203" name="Google Shape;203;p2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332296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1391633" y="1230089"/>
            <a:ext cx="4164000" cy="30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1"/>
          </p:nvPr>
        </p:nvSpPr>
        <p:spPr>
          <a:xfrm>
            <a:off x="1391633" y="4481251"/>
            <a:ext cx="4018000" cy="1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212" name="Google Shape;212;p2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7096867" y="-107500"/>
            <a:ext cx="5340000" cy="267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216313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7081233" y="1283420"/>
            <a:ext cx="4164000" cy="30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>
            <a:off x="7081233" y="4534580"/>
            <a:ext cx="4018000" cy="1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873717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subTitle" idx="1"/>
          </p:nvPr>
        </p:nvSpPr>
        <p:spPr>
          <a:xfrm>
            <a:off x="4678667" y="33760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2"/>
          </p:nvPr>
        </p:nvSpPr>
        <p:spPr>
          <a:xfrm>
            <a:off x="4678700" y="3930996"/>
            <a:ext cx="2834800" cy="1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3"/>
          </p:nvPr>
        </p:nvSpPr>
        <p:spPr>
          <a:xfrm>
            <a:off x="1270700" y="33760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"/>
          </p:nvPr>
        </p:nvSpPr>
        <p:spPr>
          <a:xfrm>
            <a:off x="1270833" y="3930996"/>
            <a:ext cx="2834800" cy="1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5"/>
          </p:nvPr>
        </p:nvSpPr>
        <p:spPr>
          <a:xfrm>
            <a:off x="8086500" y="33760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6"/>
          </p:nvPr>
        </p:nvSpPr>
        <p:spPr>
          <a:xfrm>
            <a:off x="8086500" y="3930996"/>
            <a:ext cx="2834800" cy="1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8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4592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628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951000" y="1697233"/>
            <a:ext cx="10290000" cy="4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4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Google Shape;26;p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9179867" y="-151467"/>
            <a:ext cx="3420800" cy="1741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05642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subTitle" idx="1"/>
          </p:nvPr>
        </p:nvSpPr>
        <p:spPr>
          <a:xfrm>
            <a:off x="4678667" y="22584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2"/>
          </p:nvPr>
        </p:nvSpPr>
        <p:spPr>
          <a:xfrm>
            <a:off x="4678700" y="28133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3"/>
          </p:nvPr>
        </p:nvSpPr>
        <p:spPr>
          <a:xfrm>
            <a:off x="1270700" y="22584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subTitle" idx="4"/>
          </p:nvPr>
        </p:nvSpPr>
        <p:spPr>
          <a:xfrm>
            <a:off x="1270833" y="28133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5"/>
          </p:nvPr>
        </p:nvSpPr>
        <p:spPr>
          <a:xfrm>
            <a:off x="8086500" y="22584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6"/>
          </p:nvPr>
        </p:nvSpPr>
        <p:spPr>
          <a:xfrm>
            <a:off x="8086500" y="28133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title"/>
          </p:nvPr>
        </p:nvSpPr>
        <p:spPr>
          <a:xfrm>
            <a:off x="1659000" y="593367"/>
            <a:ext cx="88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subTitle" idx="7"/>
          </p:nvPr>
        </p:nvSpPr>
        <p:spPr>
          <a:xfrm>
            <a:off x="4678667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8"/>
          </p:nvPr>
        </p:nvSpPr>
        <p:spPr>
          <a:xfrm>
            <a:off x="4678700" y="50865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subTitle" idx="9"/>
          </p:nvPr>
        </p:nvSpPr>
        <p:spPr>
          <a:xfrm>
            <a:off x="12707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3"/>
          </p:nvPr>
        </p:nvSpPr>
        <p:spPr>
          <a:xfrm>
            <a:off x="1270833" y="50865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ubTitle" idx="14"/>
          </p:nvPr>
        </p:nvSpPr>
        <p:spPr>
          <a:xfrm>
            <a:off x="80865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5"/>
          </p:nvPr>
        </p:nvSpPr>
        <p:spPr>
          <a:xfrm>
            <a:off x="8086500" y="50865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248" name="Google Shape;248;p3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020185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 -">
  <p:cSld name="Title and six columns 1 -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subTitle" idx="1"/>
          </p:nvPr>
        </p:nvSpPr>
        <p:spPr>
          <a:xfrm>
            <a:off x="45520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2"/>
          </p:nvPr>
        </p:nvSpPr>
        <p:spPr>
          <a:xfrm>
            <a:off x="47522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3"/>
          </p:nvPr>
        </p:nvSpPr>
        <p:spPr>
          <a:xfrm>
            <a:off x="9409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subTitle" idx="4"/>
          </p:nvPr>
        </p:nvSpPr>
        <p:spPr>
          <a:xfrm>
            <a:off x="11411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5"/>
          </p:nvPr>
        </p:nvSpPr>
        <p:spPr>
          <a:xfrm>
            <a:off x="8163100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6"/>
          </p:nvPr>
        </p:nvSpPr>
        <p:spPr>
          <a:xfrm>
            <a:off x="8363300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7"/>
          </p:nvPr>
        </p:nvSpPr>
        <p:spPr>
          <a:xfrm>
            <a:off x="4552067" y="46044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8"/>
          </p:nvPr>
        </p:nvSpPr>
        <p:spPr>
          <a:xfrm>
            <a:off x="4752267" y="51593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9"/>
          </p:nvPr>
        </p:nvSpPr>
        <p:spPr>
          <a:xfrm>
            <a:off x="940967" y="46044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13"/>
          </p:nvPr>
        </p:nvSpPr>
        <p:spPr>
          <a:xfrm>
            <a:off x="1141167" y="51593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14"/>
          </p:nvPr>
        </p:nvSpPr>
        <p:spPr>
          <a:xfrm>
            <a:off x="8163100" y="46044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15"/>
          </p:nvPr>
        </p:nvSpPr>
        <p:spPr>
          <a:xfrm>
            <a:off x="8363300" y="51593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266" name="Google Shape;266;p3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442486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subTitle" idx="1"/>
          </p:nvPr>
        </p:nvSpPr>
        <p:spPr>
          <a:xfrm>
            <a:off x="45520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2"/>
          </p:nvPr>
        </p:nvSpPr>
        <p:spPr>
          <a:xfrm>
            <a:off x="47522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subTitle" idx="3"/>
          </p:nvPr>
        </p:nvSpPr>
        <p:spPr>
          <a:xfrm>
            <a:off x="9409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subTitle" idx="4"/>
          </p:nvPr>
        </p:nvSpPr>
        <p:spPr>
          <a:xfrm>
            <a:off x="11411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5"/>
          </p:nvPr>
        </p:nvSpPr>
        <p:spPr>
          <a:xfrm>
            <a:off x="8163100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6"/>
          </p:nvPr>
        </p:nvSpPr>
        <p:spPr>
          <a:xfrm>
            <a:off x="8363300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subTitle" idx="7"/>
          </p:nvPr>
        </p:nvSpPr>
        <p:spPr>
          <a:xfrm>
            <a:off x="2746484" y="41980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subTitle" idx="8"/>
          </p:nvPr>
        </p:nvSpPr>
        <p:spPr>
          <a:xfrm>
            <a:off x="2946684" y="47529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9"/>
          </p:nvPr>
        </p:nvSpPr>
        <p:spPr>
          <a:xfrm>
            <a:off x="6357517" y="41980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13"/>
          </p:nvPr>
        </p:nvSpPr>
        <p:spPr>
          <a:xfrm>
            <a:off x="6557717" y="47529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2042200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280" name="Google Shape;280;p3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278720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954967" y="1430667"/>
            <a:ext cx="7520800" cy="3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650188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subTitle" idx="1"/>
          </p:nvPr>
        </p:nvSpPr>
        <p:spPr>
          <a:xfrm>
            <a:off x="6555800" y="2525600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2"/>
          </p:nvPr>
        </p:nvSpPr>
        <p:spPr>
          <a:xfrm>
            <a:off x="6745200" y="306196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3"/>
          </p:nvPr>
        </p:nvSpPr>
        <p:spPr>
          <a:xfrm>
            <a:off x="2548200" y="2525600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4"/>
          </p:nvPr>
        </p:nvSpPr>
        <p:spPr>
          <a:xfrm>
            <a:off x="2737733" y="306196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5"/>
          </p:nvPr>
        </p:nvSpPr>
        <p:spPr>
          <a:xfrm>
            <a:off x="6555800" y="4705203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6"/>
          </p:nvPr>
        </p:nvSpPr>
        <p:spPr>
          <a:xfrm>
            <a:off x="6745200" y="523164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7"/>
          </p:nvPr>
        </p:nvSpPr>
        <p:spPr>
          <a:xfrm>
            <a:off x="2548200" y="4705203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8"/>
          </p:nvPr>
        </p:nvSpPr>
        <p:spPr>
          <a:xfrm>
            <a:off x="2737600" y="523164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64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02" name="Google Shape;302;p3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802324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subTitle" idx="1"/>
          </p:nvPr>
        </p:nvSpPr>
        <p:spPr>
          <a:xfrm>
            <a:off x="4762567" y="3872595"/>
            <a:ext cx="26872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2"/>
          </p:nvPr>
        </p:nvSpPr>
        <p:spPr>
          <a:xfrm>
            <a:off x="4762567" y="4408963"/>
            <a:ext cx="26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3"/>
          </p:nvPr>
        </p:nvSpPr>
        <p:spPr>
          <a:xfrm>
            <a:off x="1451200" y="3872595"/>
            <a:ext cx="26872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4"/>
          </p:nvPr>
        </p:nvSpPr>
        <p:spPr>
          <a:xfrm>
            <a:off x="1451200" y="4408963"/>
            <a:ext cx="26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ubTitle" idx="5"/>
          </p:nvPr>
        </p:nvSpPr>
        <p:spPr>
          <a:xfrm>
            <a:off x="8073933" y="3872595"/>
            <a:ext cx="26872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6"/>
          </p:nvPr>
        </p:nvSpPr>
        <p:spPr>
          <a:xfrm>
            <a:off x="8073933" y="4408963"/>
            <a:ext cx="26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35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12" name="Google Shape;312;p3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9912233" y="-1674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507799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3706800" y="593367"/>
            <a:ext cx="477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1"/>
          </p:nvPr>
        </p:nvSpPr>
        <p:spPr>
          <a:xfrm>
            <a:off x="7075533" y="22802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2"/>
          </p:nvPr>
        </p:nvSpPr>
        <p:spPr>
          <a:xfrm>
            <a:off x="7075533" y="28149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3"/>
          </p:nvPr>
        </p:nvSpPr>
        <p:spPr>
          <a:xfrm>
            <a:off x="1801667" y="22802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4"/>
          </p:nvPr>
        </p:nvSpPr>
        <p:spPr>
          <a:xfrm>
            <a:off x="1801667" y="28149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subTitle" idx="5"/>
          </p:nvPr>
        </p:nvSpPr>
        <p:spPr>
          <a:xfrm>
            <a:off x="7075533" y="4736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subTitle" idx="6"/>
          </p:nvPr>
        </p:nvSpPr>
        <p:spPr>
          <a:xfrm>
            <a:off x="7075533" y="5261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subTitle" idx="7"/>
          </p:nvPr>
        </p:nvSpPr>
        <p:spPr>
          <a:xfrm>
            <a:off x="1801667" y="4736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subTitle" idx="8"/>
          </p:nvPr>
        </p:nvSpPr>
        <p:spPr>
          <a:xfrm>
            <a:off x="1801733" y="5261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title" idx="9" hasCustomPrompt="1"/>
          </p:nvPr>
        </p:nvSpPr>
        <p:spPr>
          <a:xfrm>
            <a:off x="1801667" y="1508567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>
            <a:spLocks noGrp="1"/>
          </p:cNvSpPr>
          <p:nvPr>
            <p:ph type="title" idx="13" hasCustomPrompt="1"/>
          </p:nvPr>
        </p:nvSpPr>
        <p:spPr>
          <a:xfrm>
            <a:off x="7075533" y="1508567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>
            <a:spLocks noGrp="1"/>
          </p:cNvSpPr>
          <p:nvPr>
            <p:ph type="title" idx="14" hasCustomPrompt="1"/>
          </p:nvPr>
        </p:nvSpPr>
        <p:spPr>
          <a:xfrm>
            <a:off x="1801733" y="3952751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>
            <a:spLocks noGrp="1"/>
          </p:cNvSpPr>
          <p:nvPr>
            <p:ph type="title" idx="15" hasCustomPrompt="1"/>
          </p:nvPr>
        </p:nvSpPr>
        <p:spPr>
          <a:xfrm>
            <a:off x="7075533" y="3952751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9740467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>
            <a:spLocks noGrp="1"/>
          </p:cNvSpPr>
          <p:nvPr>
            <p:ph type="subTitle" idx="1"/>
          </p:nvPr>
        </p:nvSpPr>
        <p:spPr>
          <a:xfrm>
            <a:off x="4957767" y="4392265"/>
            <a:ext cx="21904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subTitle" idx="2"/>
          </p:nvPr>
        </p:nvSpPr>
        <p:spPr>
          <a:xfrm>
            <a:off x="4823567" y="4938529"/>
            <a:ext cx="24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subTitle" idx="3"/>
          </p:nvPr>
        </p:nvSpPr>
        <p:spPr>
          <a:xfrm>
            <a:off x="1770700" y="4392265"/>
            <a:ext cx="21904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subTitle" idx="4"/>
          </p:nvPr>
        </p:nvSpPr>
        <p:spPr>
          <a:xfrm>
            <a:off x="1636568" y="4938529"/>
            <a:ext cx="24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ubTitle" idx="5"/>
          </p:nvPr>
        </p:nvSpPr>
        <p:spPr>
          <a:xfrm>
            <a:off x="8144733" y="4392265"/>
            <a:ext cx="21908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ubTitle" idx="6"/>
          </p:nvPr>
        </p:nvSpPr>
        <p:spPr>
          <a:xfrm>
            <a:off x="8010733" y="4938529"/>
            <a:ext cx="24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425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43" name="Google Shape;343;p3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2540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subTitle" idx="1"/>
          </p:nvPr>
        </p:nvSpPr>
        <p:spPr>
          <a:xfrm>
            <a:off x="6333567" y="2176995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subTitle" idx="2"/>
          </p:nvPr>
        </p:nvSpPr>
        <p:spPr>
          <a:xfrm>
            <a:off x="6333579" y="27133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ubTitle" idx="3"/>
          </p:nvPr>
        </p:nvSpPr>
        <p:spPr>
          <a:xfrm>
            <a:off x="3075267" y="2176995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9" name="Google Shape;349;p39"/>
          <p:cNvSpPr txBox="1">
            <a:spLocks noGrp="1"/>
          </p:cNvSpPr>
          <p:nvPr>
            <p:ph type="subTitle" idx="4"/>
          </p:nvPr>
        </p:nvSpPr>
        <p:spPr>
          <a:xfrm>
            <a:off x="3075283" y="27133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subTitle" idx="5"/>
          </p:nvPr>
        </p:nvSpPr>
        <p:spPr>
          <a:xfrm>
            <a:off x="6333567" y="4083031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subTitle" idx="6"/>
          </p:nvPr>
        </p:nvSpPr>
        <p:spPr>
          <a:xfrm>
            <a:off x="6333579" y="46280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2" name="Google Shape;352;p39"/>
          <p:cNvSpPr txBox="1">
            <a:spLocks noGrp="1"/>
          </p:cNvSpPr>
          <p:nvPr>
            <p:ph type="subTitle" idx="7"/>
          </p:nvPr>
        </p:nvSpPr>
        <p:spPr>
          <a:xfrm>
            <a:off x="3075267" y="4083031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8"/>
          </p:nvPr>
        </p:nvSpPr>
        <p:spPr>
          <a:xfrm>
            <a:off x="3075283" y="46280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371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55" name="Google Shape;355;p3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057935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40"/>
          <p:cNvSpPr txBox="1">
            <a:spLocks noGrp="1"/>
          </p:cNvSpPr>
          <p:nvPr>
            <p:ph type="subTitle" idx="1"/>
          </p:nvPr>
        </p:nvSpPr>
        <p:spPr>
          <a:xfrm>
            <a:off x="971667" y="1483829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subTitle" idx="2"/>
          </p:nvPr>
        </p:nvSpPr>
        <p:spPr>
          <a:xfrm>
            <a:off x="971683" y="2020199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6" name="Google Shape;366;p40"/>
          <p:cNvSpPr txBox="1">
            <a:spLocks noGrp="1"/>
          </p:cNvSpPr>
          <p:nvPr>
            <p:ph type="subTitle" idx="3"/>
          </p:nvPr>
        </p:nvSpPr>
        <p:spPr>
          <a:xfrm>
            <a:off x="971667" y="2715181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7" name="Google Shape;367;p40"/>
          <p:cNvSpPr txBox="1">
            <a:spLocks noGrp="1"/>
          </p:cNvSpPr>
          <p:nvPr>
            <p:ph type="subTitle" idx="4"/>
          </p:nvPr>
        </p:nvSpPr>
        <p:spPr>
          <a:xfrm>
            <a:off x="971683" y="326021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2042200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9" name="Google Shape;369;p40"/>
          <p:cNvSpPr txBox="1">
            <a:spLocks noGrp="1"/>
          </p:cNvSpPr>
          <p:nvPr>
            <p:ph type="subTitle" idx="5"/>
          </p:nvPr>
        </p:nvSpPr>
        <p:spPr>
          <a:xfrm>
            <a:off x="971667" y="3996300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subTitle" idx="6"/>
          </p:nvPr>
        </p:nvSpPr>
        <p:spPr>
          <a:xfrm>
            <a:off x="971683" y="4541332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61972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57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6718633" y="3401932"/>
            <a:ext cx="33148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6718633" y="3948267"/>
            <a:ext cx="3314800" cy="12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2257567" y="3401932"/>
            <a:ext cx="33148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2257567" y="3948267"/>
            <a:ext cx="3314800" cy="12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9247667" y="5241767"/>
            <a:ext cx="3399200" cy="180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866455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>
            <a:spLocks noGrp="1"/>
          </p:cNvSpPr>
          <p:nvPr>
            <p:ph type="title" hasCustomPrompt="1"/>
          </p:nvPr>
        </p:nvSpPr>
        <p:spPr>
          <a:xfrm>
            <a:off x="3457233" y="952800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1"/>
          </p:nvPr>
        </p:nvSpPr>
        <p:spPr>
          <a:xfrm>
            <a:off x="3153312" y="1795200"/>
            <a:ext cx="58856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2" hasCustomPrompt="1"/>
          </p:nvPr>
        </p:nvSpPr>
        <p:spPr>
          <a:xfrm>
            <a:off x="3457233" y="2750700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7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3"/>
          </p:nvPr>
        </p:nvSpPr>
        <p:spPr>
          <a:xfrm>
            <a:off x="3153312" y="3593100"/>
            <a:ext cx="58856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4" hasCustomPrompt="1"/>
          </p:nvPr>
        </p:nvSpPr>
        <p:spPr>
          <a:xfrm>
            <a:off x="3457233" y="4548600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7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>
            <a:spLocks noGrp="1"/>
          </p:cNvSpPr>
          <p:nvPr>
            <p:ph type="subTitle" idx="5"/>
          </p:nvPr>
        </p:nvSpPr>
        <p:spPr>
          <a:xfrm>
            <a:off x="3153267" y="5391000"/>
            <a:ext cx="58856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378" name="Google Shape;378;p4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366941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>
            <a:spLocks noGrp="1"/>
          </p:cNvSpPr>
          <p:nvPr>
            <p:ph type="subTitle" idx="1"/>
          </p:nvPr>
        </p:nvSpPr>
        <p:spPr>
          <a:xfrm>
            <a:off x="7600812" y="2779025"/>
            <a:ext cx="36860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ubTitle" idx="2"/>
          </p:nvPr>
        </p:nvSpPr>
        <p:spPr>
          <a:xfrm>
            <a:off x="7600828" y="3315392"/>
            <a:ext cx="368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3" name="Google Shape;383;p42"/>
          <p:cNvSpPr txBox="1">
            <a:spLocks noGrp="1"/>
          </p:cNvSpPr>
          <p:nvPr>
            <p:ph type="subTitle" idx="3"/>
          </p:nvPr>
        </p:nvSpPr>
        <p:spPr>
          <a:xfrm>
            <a:off x="2631984" y="1202845"/>
            <a:ext cx="36860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4" name="Google Shape;384;p42"/>
          <p:cNvSpPr txBox="1">
            <a:spLocks noGrp="1"/>
          </p:cNvSpPr>
          <p:nvPr>
            <p:ph type="subTitle" idx="4"/>
          </p:nvPr>
        </p:nvSpPr>
        <p:spPr>
          <a:xfrm>
            <a:off x="2631984" y="1739213"/>
            <a:ext cx="368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5" name="Google Shape;385;p42"/>
          <p:cNvSpPr txBox="1">
            <a:spLocks noGrp="1"/>
          </p:cNvSpPr>
          <p:nvPr>
            <p:ph type="subTitle" idx="5"/>
          </p:nvPr>
        </p:nvSpPr>
        <p:spPr>
          <a:xfrm>
            <a:off x="2631984" y="4387833"/>
            <a:ext cx="36860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6" name="Google Shape;386;p42"/>
          <p:cNvSpPr txBox="1">
            <a:spLocks noGrp="1"/>
          </p:cNvSpPr>
          <p:nvPr>
            <p:ph type="subTitle" idx="6"/>
          </p:nvPr>
        </p:nvSpPr>
        <p:spPr>
          <a:xfrm>
            <a:off x="2631984" y="4932865"/>
            <a:ext cx="368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387" name="Google Shape;387;p4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" name="Google Shape;392;p42"/>
          <p:cNvSpPr txBox="1">
            <a:spLocks noGrp="1"/>
          </p:cNvSpPr>
          <p:nvPr>
            <p:ph type="title" hasCustomPrompt="1"/>
          </p:nvPr>
        </p:nvSpPr>
        <p:spPr>
          <a:xfrm>
            <a:off x="977333" y="1485933"/>
            <a:ext cx="1490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>
            <a:spLocks noGrp="1"/>
          </p:cNvSpPr>
          <p:nvPr>
            <p:ph type="title" idx="7" hasCustomPrompt="1"/>
          </p:nvPr>
        </p:nvSpPr>
        <p:spPr>
          <a:xfrm>
            <a:off x="977333" y="4670900"/>
            <a:ext cx="1490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>
            <a:spLocks noGrp="1"/>
          </p:cNvSpPr>
          <p:nvPr>
            <p:ph type="title" idx="8" hasCustomPrompt="1"/>
          </p:nvPr>
        </p:nvSpPr>
        <p:spPr>
          <a:xfrm>
            <a:off x="5921336" y="3035317"/>
            <a:ext cx="1490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999193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1071667" y="2720661"/>
            <a:ext cx="54500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subTitle" idx="1"/>
          </p:nvPr>
        </p:nvSpPr>
        <p:spPr>
          <a:xfrm>
            <a:off x="1071667" y="3591367"/>
            <a:ext cx="4212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456528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>
            <a:spLocks noGrp="1"/>
          </p:cNvSpPr>
          <p:nvPr>
            <p:ph type="title"/>
          </p:nvPr>
        </p:nvSpPr>
        <p:spPr>
          <a:xfrm>
            <a:off x="5986867" y="2730300"/>
            <a:ext cx="4485600" cy="8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type="subTitle" idx="1"/>
          </p:nvPr>
        </p:nvSpPr>
        <p:spPr>
          <a:xfrm>
            <a:off x="6474067" y="3593100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403" name="Google Shape;403;p4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750726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>
            <a:spLocks noGrp="1"/>
          </p:cNvSpPr>
          <p:nvPr>
            <p:ph type="subTitle" idx="1"/>
          </p:nvPr>
        </p:nvSpPr>
        <p:spPr>
          <a:xfrm>
            <a:off x="5555733" y="1938033"/>
            <a:ext cx="5276800" cy="3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7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60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408" name="Google Shape;408;p4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9029533" y="4884600"/>
            <a:ext cx="3764400" cy="2177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322162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" name="Google Shape;418;p46"/>
          <p:cNvSpPr txBox="1">
            <a:spLocks noGrp="1"/>
          </p:cNvSpPr>
          <p:nvPr>
            <p:ph type="title"/>
          </p:nvPr>
        </p:nvSpPr>
        <p:spPr>
          <a:xfrm>
            <a:off x="2042200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9" name="Google Shape;419;p46"/>
          <p:cNvSpPr txBox="1">
            <a:spLocks noGrp="1"/>
          </p:cNvSpPr>
          <p:nvPr>
            <p:ph type="subTitle" idx="1"/>
          </p:nvPr>
        </p:nvSpPr>
        <p:spPr>
          <a:xfrm>
            <a:off x="6033584" y="2050217"/>
            <a:ext cx="5276800" cy="3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7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0" name="Google Shape;420;p46"/>
          <p:cNvSpPr txBox="1">
            <a:spLocks noGrp="1"/>
          </p:cNvSpPr>
          <p:nvPr>
            <p:ph type="subTitle" idx="2"/>
          </p:nvPr>
        </p:nvSpPr>
        <p:spPr>
          <a:xfrm>
            <a:off x="881617" y="2050217"/>
            <a:ext cx="5276800" cy="3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7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73446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>
            <a:spLocks noGrp="1"/>
          </p:cNvSpPr>
          <p:nvPr>
            <p:ph type="subTitle" idx="1"/>
          </p:nvPr>
        </p:nvSpPr>
        <p:spPr>
          <a:xfrm>
            <a:off x="6421433" y="4821833"/>
            <a:ext cx="392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subTitle" idx="2"/>
          </p:nvPr>
        </p:nvSpPr>
        <p:spPr>
          <a:xfrm>
            <a:off x="6421600" y="5275167"/>
            <a:ext cx="3922400" cy="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subTitle" idx="3"/>
          </p:nvPr>
        </p:nvSpPr>
        <p:spPr>
          <a:xfrm>
            <a:off x="1847772" y="4821833"/>
            <a:ext cx="392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4"/>
          </p:nvPr>
        </p:nvSpPr>
        <p:spPr>
          <a:xfrm>
            <a:off x="1848033" y="5275167"/>
            <a:ext cx="3922400" cy="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363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427" name="Google Shape;427;p4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248583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title"/>
          </p:nvPr>
        </p:nvSpPr>
        <p:spPr>
          <a:xfrm>
            <a:off x="1659000" y="593367"/>
            <a:ext cx="88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1"/>
          </p:nvPr>
        </p:nvSpPr>
        <p:spPr>
          <a:xfrm>
            <a:off x="4678667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subTitle" idx="2"/>
          </p:nvPr>
        </p:nvSpPr>
        <p:spPr>
          <a:xfrm>
            <a:off x="4678700" y="5086600"/>
            <a:ext cx="2834800" cy="11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subTitle" idx="3"/>
          </p:nvPr>
        </p:nvSpPr>
        <p:spPr>
          <a:xfrm>
            <a:off x="12707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subTitle" idx="4"/>
          </p:nvPr>
        </p:nvSpPr>
        <p:spPr>
          <a:xfrm>
            <a:off x="1270833" y="5086601"/>
            <a:ext cx="2834800" cy="11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5"/>
          </p:nvPr>
        </p:nvSpPr>
        <p:spPr>
          <a:xfrm>
            <a:off x="80865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ubTitle" idx="6"/>
          </p:nvPr>
        </p:nvSpPr>
        <p:spPr>
          <a:xfrm>
            <a:off x="8086500" y="5086600"/>
            <a:ext cx="2834800" cy="11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437" name="Google Shape;437;p4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903013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title"/>
          </p:nvPr>
        </p:nvSpPr>
        <p:spPr>
          <a:xfrm>
            <a:off x="3777200" y="1054933"/>
            <a:ext cx="4637600" cy="12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9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3" name="Google Shape;443;p49"/>
          <p:cNvSpPr txBox="1">
            <a:spLocks noGrp="1"/>
          </p:cNvSpPr>
          <p:nvPr>
            <p:ph type="subTitle" idx="1"/>
          </p:nvPr>
        </p:nvSpPr>
        <p:spPr>
          <a:xfrm>
            <a:off x="3977800" y="2332567"/>
            <a:ext cx="4236400" cy="12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4" name="Google Shape;444;p49"/>
          <p:cNvSpPr txBox="1"/>
          <p:nvPr/>
        </p:nvSpPr>
        <p:spPr>
          <a:xfrm>
            <a:off x="3867267" y="4584367"/>
            <a:ext cx="4457600" cy="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467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343967" y="5247167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8623267" y="-96733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893338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31216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259417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9912233" y="-1674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96367" y="52579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932592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9029533" y="4884600"/>
            <a:ext cx="3764400" cy="2177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049447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016563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6655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6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81365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25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996667" y="1910733"/>
            <a:ext cx="2450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2996667" y="2386733"/>
            <a:ext cx="6880400" cy="3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572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23885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496667" y="1430667"/>
            <a:ext cx="9198800" cy="3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9457667" y="5246767"/>
            <a:ext cx="3110400" cy="179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560600" y="-162133"/>
            <a:ext cx="3110400" cy="179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579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1194600" y="2242667"/>
            <a:ext cx="5129600" cy="3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57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7900600" y="3730000"/>
            <a:ext cx="4504000" cy="328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1526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950967" y="589236"/>
            <a:ext cx="4742800" cy="1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2" name="Google Shape;62;p1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8193300" y="4138300"/>
            <a:ext cx="4157600" cy="2934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0550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00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40882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40" r:id="rId50"/>
    <p:sldLayoutId id="2147483741" r:id="rId51"/>
    <p:sldLayoutId id="2147483742" r:id="rId5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4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70" name="Google Shape;470;p54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85739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76" name="Google Shape;476;p5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60460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7662D-D8D4-FC57-81E2-31320454F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600" y="568795"/>
            <a:ext cx="9418800" cy="2736800"/>
          </a:xfrm>
        </p:spPr>
        <p:txBody>
          <a:bodyPr/>
          <a:lstStyle/>
          <a:p>
            <a:r>
              <a:rPr lang="es-ES" sz="7200" dirty="0"/>
              <a:t>Comunicación de Información en la Web</a:t>
            </a:r>
            <a:endParaRPr lang="es-CR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5AA209-EFC4-90AB-4F59-159635B1AD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Análisis del sitio web IPEACR.COM</a:t>
            </a:r>
          </a:p>
          <a:p>
            <a:r>
              <a:rPr lang="es-ES" dirty="0"/>
              <a:t>Por Rommel Rodriguez Mora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577688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DC0D19-0815-B1B6-26EC-ED1242EC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626" y="800746"/>
            <a:ext cx="8372142" cy="763600"/>
          </a:xfrm>
        </p:spPr>
        <p:txBody>
          <a:bodyPr/>
          <a:lstStyle/>
          <a:p>
            <a:r>
              <a:rPr lang="en-US" dirty="0" err="1"/>
              <a:t>Elementos</a:t>
            </a:r>
            <a:r>
              <a:rPr lang="en-US" dirty="0"/>
              <a:t> web </a:t>
            </a:r>
            <a:r>
              <a:rPr lang="en-US" dirty="0" err="1"/>
              <a:t>avanzados</a:t>
            </a:r>
            <a:endParaRPr lang="es-CR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8DB4CE8-544D-81DA-7A75-262B993D2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2980" y="1726707"/>
            <a:ext cx="10446039" cy="4394400"/>
          </a:xfrm>
        </p:spPr>
        <p:txBody>
          <a:bodyPr/>
          <a:lstStyle/>
          <a:p>
            <a:pPr marL="114300" indent="0">
              <a:buNone/>
            </a:pPr>
            <a:r>
              <a:rPr lang="es-ES" dirty="0"/>
              <a:t>Los carruseles de imágenes en el sitio web funcionan sin problemas, permitiendo a los usuarios navegar fácilmente a través de las imágenes presentadas.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FE664-72BF-1EFF-4625-693E4505D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312" y="2564596"/>
            <a:ext cx="3111374" cy="371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DC0D19-0815-B1B6-26EC-ED1242EC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928" y="871004"/>
            <a:ext cx="8372142" cy="763600"/>
          </a:xfrm>
        </p:spPr>
        <p:txBody>
          <a:bodyPr/>
          <a:lstStyle/>
          <a:p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multimediales</a:t>
            </a:r>
            <a:r>
              <a:rPr lang="en-US" dirty="0"/>
              <a:t> (audio-</a:t>
            </a:r>
            <a:r>
              <a:rPr lang="en-US" dirty="0" err="1"/>
              <a:t>vídeo</a:t>
            </a:r>
            <a:r>
              <a:rPr lang="en-US" dirty="0"/>
              <a:t>-</a:t>
            </a:r>
            <a:r>
              <a:rPr lang="en-US" dirty="0" err="1"/>
              <a:t>animación</a:t>
            </a:r>
            <a:r>
              <a:rPr lang="en-US" dirty="0"/>
              <a:t>)</a:t>
            </a:r>
            <a:endParaRPr lang="es-CR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8DB4CE8-544D-81DA-7A75-262B993D2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2980" y="1726707"/>
            <a:ext cx="10446039" cy="4394400"/>
          </a:xfrm>
        </p:spPr>
        <p:txBody>
          <a:bodyPr/>
          <a:lstStyle/>
          <a:p>
            <a:pPr marL="114300" indent="0">
              <a:buNone/>
            </a:pPr>
            <a:r>
              <a:rPr lang="es-ES" dirty="0"/>
              <a:t>La página no cuenta con muchas animaciones molestas. Aunque podrían mejorar algunas, en general están bien integradas y no resultan intrusivas para la experiencia del usuario.</a:t>
            </a:r>
          </a:p>
          <a:p>
            <a:pPr marL="114300" indent="0">
              <a:buNone/>
            </a:pPr>
            <a:endParaRPr lang="es-ES" dirty="0"/>
          </a:p>
          <a:p>
            <a:pPr marL="114300" indent="0">
              <a:buNone/>
            </a:pPr>
            <a:r>
              <a:rPr lang="es-ES" dirty="0"/>
              <a:t>La página incluye un video de muy baja calidad.</a:t>
            </a:r>
          </a:p>
          <a:p>
            <a:pPr marL="114300" indent="0">
              <a:buNone/>
            </a:pPr>
            <a:endParaRPr lang="es-ES" dirty="0"/>
          </a:p>
          <a:p>
            <a:pPr marL="114300" indent="0">
              <a:buNone/>
            </a:pPr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B2F2A0-D69A-060B-ABC6-1F6083FBF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001" y="3043313"/>
            <a:ext cx="2570337" cy="3169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1B39BA-5988-691F-6500-6543CF421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905" y="2788789"/>
            <a:ext cx="4276392" cy="357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6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DC0D19-0815-B1B6-26EC-ED1242EC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649" y="764641"/>
            <a:ext cx="8372142" cy="763600"/>
          </a:xfrm>
        </p:spPr>
        <p:txBody>
          <a:bodyPr/>
          <a:lstStyle/>
          <a:p>
            <a:r>
              <a:rPr lang="en-US" dirty="0"/>
              <a:t>Blog </a:t>
            </a:r>
            <a:r>
              <a:rPr lang="en-US" dirty="0" err="1"/>
              <a:t>temático</a:t>
            </a:r>
            <a:r>
              <a:rPr lang="en-US" dirty="0"/>
              <a:t> </a:t>
            </a:r>
            <a:endParaRPr lang="es-CR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8DB4CE8-544D-81DA-7A75-262B993D2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2980" y="1726707"/>
            <a:ext cx="10446039" cy="4394400"/>
          </a:xfrm>
        </p:spPr>
        <p:txBody>
          <a:bodyPr/>
          <a:lstStyle/>
          <a:p>
            <a:pPr marL="114300" indent="0">
              <a:buNone/>
            </a:pPr>
            <a:r>
              <a:rPr lang="es-ES" dirty="0"/>
              <a:t>La página no posee un blog temático, lo que podría ser una adición útil para ofrecer contenido más profundo y relevante a los usuarios.</a:t>
            </a:r>
          </a:p>
        </p:txBody>
      </p:sp>
      <p:pic>
        <p:nvPicPr>
          <p:cNvPr id="2050" name="Picture 2" descr="tipos de blog - ejemplo de blog de nicho">
            <a:extLst>
              <a:ext uri="{FF2B5EF4-FFF2-40B4-BE49-F238E27FC236}">
                <a16:creationId xmlns:a16="http://schemas.microsoft.com/office/drawing/2014/main" id="{527DF87A-7CEF-2EDA-5585-74702B78E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463" y="2778940"/>
            <a:ext cx="4852332" cy="276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47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DC0D19-0815-B1B6-26EC-ED1242EC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724" y="928527"/>
            <a:ext cx="8372142" cy="763600"/>
          </a:xfrm>
        </p:spPr>
        <p:txBody>
          <a:bodyPr/>
          <a:lstStyle/>
          <a:p>
            <a:r>
              <a:rPr lang="en-US" dirty="0" err="1"/>
              <a:t>Velocidad</a:t>
            </a:r>
            <a:r>
              <a:rPr lang="en-US" dirty="0"/>
              <a:t> del sitio web</a:t>
            </a:r>
            <a:endParaRPr lang="es-CR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8DB4CE8-544D-81DA-7A75-262B993D2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2980" y="1726707"/>
            <a:ext cx="10446039" cy="4394400"/>
          </a:xfrm>
        </p:spPr>
        <p:txBody>
          <a:bodyPr/>
          <a:lstStyle/>
          <a:p>
            <a:pPr marL="114300" indent="0">
              <a:buNone/>
            </a:pPr>
            <a:r>
              <a:rPr lang="es-ES" dirty="0"/>
              <a:t>La página carga su contenido rápidamente, con un tiempo de carga de 1.17 segundos, lo que la sitúa en la categoría verde de velocidad, asegurando una experiencia fluida para los usuarios.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34D202-54CF-BC2F-5EB3-AA67681FD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57" y="3429000"/>
            <a:ext cx="5267564" cy="1933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392EE-2661-1A49-DA16-9FCF068A5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459" y="3966840"/>
            <a:ext cx="1638529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04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DC0D19-0815-B1B6-26EC-ED1242EC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481" y="468200"/>
            <a:ext cx="8372142" cy="763600"/>
          </a:xfrm>
        </p:spPr>
        <p:txBody>
          <a:bodyPr/>
          <a:lstStyle/>
          <a:p>
            <a:r>
              <a:rPr lang="en-US" dirty="0" err="1"/>
              <a:t>Velocidad</a:t>
            </a:r>
            <a:r>
              <a:rPr lang="en-US" dirty="0"/>
              <a:t> del sitio web</a:t>
            </a:r>
            <a:endParaRPr lang="es-CR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8DB4CE8-544D-81DA-7A75-262B993D2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8394" y="1231800"/>
            <a:ext cx="10446039" cy="4394400"/>
          </a:xfrm>
        </p:spPr>
        <p:txBody>
          <a:bodyPr/>
          <a:lstStyle/>
          <a:p>
            <a:pPr marL="114300" indent="0">
              <a:buNone/>
            </a:pPr>
            <a:r>
              <a:rPr lang="es-ES" dirty="0"/>
              <a:t>Resultados de la Validación W3C</a:t>
            </a:r>
          </a:p>
          <a:p>
            <a:pPr marL="114300" indent="0">
              <a:buNone/>
            </a:pPr>
            <a:endParaRPr lang="es-ES" dirty="0"/>
          </a:p>
          <a:p>
            <a:pPr marL="114300" indent="0">
              <a:buNone/>
            </a:pPr>
            <a:r>
              <a:rPr lang="es-ES" dirty="0"/>
              <a:t>Al realizar una validación W3C en la página, se encontraron los siguientes puntos:</a:t>
            </a:r>
          </a:p>
          <a:p>
            <a:pPr marL="114300" indent="0">
              <a:buNone/>
            </a:pPr>
            <a:endParaRPr lang="es-ES" dirty="0"/>
          </a:p>
          <a:p>
            <a:pPr marL="114300" indent="0">
              <a:buNone/>
            </a:pPr>
            <a:r>
              <a:rPr lang="es-ES" dirty="0"/>
              <a:t>1. </a:t>
            </a:r>
            <a:r>
              <a:rPr lang="es-ES" dirty="0" err="1"/>
              <a:t>Info</a:t>
            </a:r>
            <a:r>
              <a:rPr lang="es-ES" dirty="0"/>
              <a:t>: </a:t>
            </a:r>
            <a:r>
              <a:rPr lang="es-ES" dirty="0" err="1"/>
              <a:t>Trailing</a:t>
            </a:r>
            <a:r>
              <a:rPr lang="es-ES" dirty="0"/>
              <a:t> </a:t>
            </a:r>
            <a:r>
              <a:rPr lang="es-ES" dirty="0" err="1"/>
              <a:t>slash</a:t>
            </a:r>
            <a:r>
              <a:rPr lang="es-ES" dirty="0"/>
              <a:t> on </a:t>
            </a:r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elements</a:t>
            </a:r>
            <a:endParaRPr lang="es-ES" dirty="0"/>
          </a:p>
          <a:p>
            <a:pPr marL="114300" indent="0">
              <a:buNone/>
            </a:pPr>
            <a:r>
              <a:rPr lang="es-ES" dirty="0"/>
              <a:t>   - Los elementos vacíos con una barra diagonal final no afectan y pueden causar problemas con valores de atributos no entrecomillados. Ejemplos:</a:t>
            </a:r>
          </a:p>
          <a:p>
            <a:pPr marL="114300" indent="0">
              <a:buNone/>
            </a:pPr>
            <a:r>
              <a:rPr lang="es-ES" dirty="0"/>
              <a:t>     - Línea 6: `&lt;meta </a:t>
            </a:r>
            <a:r>
              <a:rPr lang="es-ES" dirty="0" err="1"/>
              <a:t>name</a:t>
            </a:r>
            <a:r>
              <a:rPr lang="es-ES" dirty="0"/>
              <a:t>="</a:t>
            </a:r>
            <a:r>
              <a:rPr lang="es-ES" dirty="0" err="1"/>
              <a:t>format-detection</a:t>
            </a:r>
            <a:r>
              <a:rPr lang="es-ES" dirty="0"/>
              <a:t>" </a:t>
            </a:r>
            <a:r>
              <a:rPr lang="es-ES" dirty="0" err="1"/>
              <a:t>content</a:t>
            </a:r>
            <a:r>
              <a:rPr lang="es-ES" dirty="0"/>
              <a:t>="</a:t>
            </a:r>
            <a:r>
              <a:rPr lang="es-ES" dirty="0" err="1"/>
              <a:t>telephone</a:t>
            </a:r>
            <a:r>
              <a:rPr lang="es-ES" dirty="0"/>
              <a:t>=no"/&gt;`</a:t>
            </a:r>
          </a:p>
          <a:p>
            <a:pPr marL="114300" indent="0">
              <a:buNone/>
            </a:pPr>
            <a:r>
              <a:rPr lang="es-ES" dirty="0"/>
              <a:t>     - Línea 13: `&lt;meta </a:t>
            </a:r>
            <a:r>
              <a:rPr lang="es-ES" dirty="0" err="1"/>
              <a:t>name</a:t>
            </a:r>
            <a:r>
              <a:rPr lang="es-ES" dirty="0"/>
              <a:t>="</a:t>
            </a:r>
            <a:r>
              <a:rPr lang="es-ES" dirty="0" err="1"/>
              <a:t>keywords</a:t>
            </a:r>
            <a:r>
              <a:rPr lang="es-ES" dirty="0"/>
              <a:t>" </a:t>
            </a:r>
            <a:r>
              <a:rPr lang="es-ES" dirty="0" err="1"/>
              <a:t>content</a:t>
            </a:r>
            <a:r>
              <a:rPr lang="es-ES" dirty="0"/>
              <a:t>="..."/&gt;`</a:t>
            </a:r>
          </a:p>
          <a:p>
            <a:pPr marL="114300" indent="0">
              <a:buNone/>
            </a:pPr>
            <a:endParaRPr lang="es-ES" dirty="0"/>
          </a:p>
          <a:p>
            <a:pPr marL="114300" indent="0">
              <a:buNone/>
            </a:pPr>
            <a:r>
              <a:rPr lang="es-ES" dirty="0"/>
              <a:t>2. Error: No </a:t>
            </a:r>
            <a:r>
              <a:rPr lang="es-ES" dirty="0" err="1"/>
              <a:t>space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attributes</a:t>
            </a:r>
            <a:endParaRPr lang="es-ES" dirty="0"/>
          </a:p>
          <a:p>
            <a:pPr marL="114300" indent="0">
              <a:buNone/>
            </a:pPr>
            <a:r>
              <a:rPr lang="es-ES" dirty="0"/>
              <a:t>   - Falta de espacio entre atributos en la línea 105:</a:t>
            </a:r>
          </a:p>
          <a:p>
            <a:pPr marL="114300" indent="0">
              <a:buNone/>
            </a:pPr>
            <a:r>
              <a:rPr lang="es-ES" dirty="0"/>
              <a:t>     - `&lt;</a:t>
            </a:r>
            <a:r>
              <a:rPr lang="es-ES" dirty="0" err="1"/>
              <a:t>element</a:t>
            </a:r>
            <a:r>
              <a:rPr lang="es-ES" dirty="0"/>
              <a:t> attribute1="value1"attribute2="value2"&gt;`</a:t>
            </a:r>
          </a:p>
          <a:p>
            <a:pPr marL="114300" indent="0">
              <a:buNone/>
            </a:pPr>
            <a:endParaRPr lang="es-ES" dirty="0"/>
          </a:p>
          <a:p>
            <a:pPr marL="114300" indent="0">
              <a:buNone/>
            </a:pPr>
            <a:r>
              <a:rPr lang="es-ES" dirty="0"/>
              <a:t>Estos puntos indican áreas donde el código HTML puede mejorarse para cumplir con los estándares y evitar posibles problemas de compatibilidad.</a:t>
            </a:r>
          </a:p>
          <a:p>
            <a:pPr marL="114300" indent="0">
              <a:buNone/>
            </a:pP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00858-6191-9A91-1EA7-AB3F8E66B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496" y="5041981"/>
            <a:ext cx="5301008" cy="142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14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DC0D19-0815-B1B6-26EC-ED1242EC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668" y="771658"/>
            <a:ext cx="8372142" cy="763600"/>
          </a:xfrm>
        </p:spPr>
        <p:txBody>
          <a:bodyPr/>
          <a:lstStyle/>
          <a:p>
            <a:r>
              <a:rPr lang="es-ES" dirty="0"/>
              <a:t>Redes sociales</a:t>
            </a:r>
            <a:endParaRPr lang="es-CR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8DB4CE8-544D-81DA-7A75-262B993D2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2980" y="1726707"/>
            <a:ext cx="10446039" cy="4394400"/>
          </a:xfrm>
        </p:spPr>
        <p:txBody>
          <a:bodyPr/>
          <a:lstStyle/>
          <a:p>
            <a:pPr marL="114300" indent="0">
              <a:buNone/>
            </a:pPr>
            <a:r>
              <a:rPr lang="es-ES" dirty="0"/>
              <a:t>La página no posee íconos ni enlaces a ninguna red social, lo que limita la interacción y conexión con plataformas sociales.</a:t>
            </a:r>
          </a:p>
        </p:txBody>
      </p:sp>
      <p:pic>
        <p:nvPicPr>
          <p:cNvPr id="3074" name="Picture 2" descr="Top 10 App that block social media to keep kids stay focused">
            <a:extLst>
              <a:ext uri="{FF2B5EF4-FFF2-40B4-BE49-F238E27FC236}">
                <a16:creationId xmlns:a16="http://schemas.microsoft.com/office/drawing/2014/main" id="{1C4DC597-40F4-0405-A396-FAE21B3C3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668" y="2978956"/>
            <a:ext cx="2871837" cy="227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05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DC0D19-0815-B1B6-26EC-ED1242EC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929" y="771658"/>
            <a:ext cx="8372142" cy="763600"/>
          </a:xfrm>
        </p:spPr>
        <p:txBody>
          <a:bodyPr/>
          <a:lstStyle/>
          <a:p>
            <a:pPr algn="ctr"/>
            <a:r>
              <a:rPr lang="en-US" dirty="0" err="1"/>
              <a:t>Conclusión</a:t>
            </a:r>
            <a:endParaRPr lang="es-CR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8DB4CE8-544D-81DA-7A75-262B993D2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163" y="1535258"/>
            <a:ext cx="10446039" cy="4394400"/>
          </a:xfrm>
        </p:spPr>
        <p:txBody>
          <a:bodyPr/>
          <a:lstStyle/>
          <a:p>
            <a:pPr marL="114300" indent="0">
              <a:buNone/>
            </a:pPr>
            <a:endParaRPr lang="es-ES" dirty="0"/>
          </a:p>
          <a:p>
            <a:pPr marL="400050" indent="-285750"/>
            <a:r>
              <a:rPr lang="es-ES" dirty="0"/>
              <a:t>Parte Gráfica Visual: La navegación es intuitiva y la disposición clara. Sin embargo, algunos textos son difíciles de leer debido al bajo contraste de colores. Mejorar estos aspectos y ajustar algunas imágenes para resaltar el texto ayudaría a la legibilidad.</a:t>
            </a:r>
          </a:p>
          <a:p>
            <a:pPr marL="114300" indent="0">
              <a:buNone/>
            </a:pPr>
            <a:endParaRPr lang="es-ES" dirty="0"/>
          </a:p>
          <a:p>
            <a:pPr marL="400050" indent="-285750"/>
            <a:r>
              <a:rPr lang="es-ES" dirty="0"/>
              <a:t>Parte Web: El sitio funciona bien técnicamente con una validación de formularios efectiva y carruseles de imágenes operando correctamente. La velocidad de carga es rápida (1.17 segundos). Se detectaron algunos errores menores en la validación W3C y problemas de interacción en dispositivos móviles que deberían corregirse.</a:t>
            </a:r>
          </a:p>
          <a:p>
            <a:pPr marL="114300" indent="0">
              <a:buNone/>
            </a:pPr>
            <a:endParaRPr lang="es-ES" dirty="0"/>
          </a:p>
          <a:p>
            <a:pPr marL="400050" indent="-285750"/>
            <a:r>
              <a:rPr lang="es-ES" dirty="0"/>
              <a:t>Parte Multimedial: El sitio incluye un video, pero de baja calidad. Las imágenes son adecuadas. Mejorar la calidad del video podría enriquecer la experiencia del usuario.</a:t>
            </a:r>
          </a:p>
          <a:p>
            <a:pPr marL="114300" indent="0">
              <a:buNone/>
            </a:pPr>
            <a:endParaRPr lang="es-ES" dirty="0"/>
          </a:p>
          <a:p>
            <a:pPr marL="400050" indent="-285750"/>
            <a:r>
              <a:rPr lang="es-ES" dirty="0"/>
              <a:t>Redes Sociales: El sitio no tiene íconos ni enlaces a redes sociales, lo que limita la interacción y visibilidad. Incluir estos enlaces fortalecería la presencia en línea y la conectividad del sitio.</a:t>
            </a:r>
          </a:p>
        </p:txBody>
      </p:sp>
    </p:spTree>
    <p:extLst>
      <p:ext uri="{BB962C8B-B14F-4D97-AF65-F5344CB8AC3E}">
        <p14:creationId xmlns:p14="http://schemas.microsoft.com/office/powerpoint/2010/main" val="4018904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DC0D19-0815-B1B6-26EC-ED1242EC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929" y="1478669"/>
            <a:ext cx="8372142" cy="763600"/>
          </a:xfrm>
        </p:spPr>
        <p:txBody>
          <a:bodyPr/>
          <a:lstStyle/>
          <a:p>
            <a:pPr algn="ctr"/>
            <a:r>
              <a:rPr lang="en-US" dirty="0" err="1"/>
              <a:t>Página</a:t>
            </a:r>
            <a:r>
              <a:rPr lang="en-US" dirty="0"/>
              <a:t> web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formato</a:t>
            </a:r>
            <a:r>
              <a:rPr lang="en-US" dirty="0"/>
              <a:t> PDF </a:t>
            </a:r>
            <a:endParaRPr lang="es-CR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516BE05-AB10-3996-9B60-EF761D8C38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526477"/>
              </p:ext>
            </p:extLst>
          </p:nvPr>
        </p:nvGraphicFramePr>
        <p:xfrm>
          <a:off x="4391795" y="2834504"/>
          <a:ext cx="3238724" cy="1188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409877" imgH="517956" progId="Package">
                  <p:embed/>
                </p:oleObj>
              </mc:Choice>
              <mc:Fallback>
                <p:oleObj name="Packager Shell Object" showAsIcon="1" r:id="rId2" imgW="1409877" imgH="517956" progId="Packag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B516BE05-AB10-3996-9B60-EF761D8C38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1795" y="2834504"/>
                        <a:ext cx="3238724" cy="1188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19064D2-9D18-69D8-6928-3AAA98261FE9}"/>
              </a:ext>
            </a:extLst>
          </p:cNvPr>
          <p:cNvSpPr txBox="1"/>
          <p:nvPr/>
        </p:nvSpPr>
        <p:spPr>
          <a:xfrm>
            <a:off x="3035431" y="4378436"/>
            <a:ext cx="635366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dirty="0"/>
          </a:p>
          <a:p>
            <a:r>
              <a:rPr lang="es-ES" dirty="0"/>
              <a:t>Le daría a esta página una calificación de 3.5% de 5%, la página tiene una buena base con una navegabilidad y velocidad de carga sólidas, pero hay áreas clave que necesitan mejoras para ofrecer una experiencia de usuario más completa y refinada.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139579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F8DB4CE8-544D-81DA-7A75-262B993D2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3860" y="2506617"/>
            <a:ext cx="8384280" cy="3173200"/>
          </a:xfrm>
        </p:spPr>
        <p:txBody>
          <a:bodyPr/>
          <a:lstStyle/>
          <a:p>
            <a:pPr marL="114300" indent="0">
              <a:buNone/>
            </a:pPr>
            <a:r>
              <a:rPr lang="es-ES" dirty="0"/>
              <a:t>El sitio web IPEACR.COM tiene un </a:t>
            </a:r>
            <a:r>
              <a:rPr lang="es-ES" dirty="0" err="1"/>
              <a:t>favicon</a:t>
            </a:r>
            <a:r>
              <a:rPr lang="es-ES" dirty="0"/>
              <a:t> que refleja su identidad, facilitando su reconocimiento y mejorando la experiencia del usuario al reforzar la marca de manera visual y profesional.</a:t>
            </a:r>
            <a:endParaRPr lang="es-CR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1DC0D19-0815-B1B6-26EC-ED1242EC5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Dirección y </a:t>
            </a:r>
            <a:r>
              <a:rPr lang="es-ES" dirty="0" err="1"/>
              <a:t>favicon</a:t>
            </a:r>
            <a:r>
              <a:rPr lang="es-ES" dirty="0"/>
              <a:t> del sitio web.</a:t>
            </a:r>
            <a:endParaRPr lang="es-C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6EF04B-B25A-ED89-ED2E-08F3D7D69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787" y="4093217"/>
            <a:ext cx="830426" cy="79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06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F8DB4CE8-544D-81DA-7A75-262B993D2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3860" y="1922155"/>
            <a:ext cx="8384280" cy="3173200"/>
          </a:xfrm>
        </p:spPr>
        <p:txBody>
          <a:bodyPr/>
          <a:lstStyle/>
          <a:p>
            <a:pPr marL="114300" indent="0">
              <a:buNone/>
            </a:pPr>
            <a:r>
              <a:rPr lang="es-ES" dirty="0"/>
              <a:t>El sitio web IPEACR.COM confirma una conexión segura utilizando el protocolo HTTPS, asegurando que los datos transmitidos entre el usuario y la página están protegidos.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1DC0D19-0815-B1B6-26EC-ED1242EC5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Protocolo de seguridad el sitio web</a:t>
            </a:r>
            <a:endParaRPr lang="es-C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7279FA-8D7D-EBA2-EF5D-0CB1216E0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013" y="3429000"/>
            <a:ext cx="3648584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22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F8DB4CE8-544D-81DA-7A75-262B993D2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3860" y="1922155"/>
            <a:ext cx="8384280" cy="3173200"/>
          </a:xfrm>
        </p:spPr>
        <p:txBody>
          <a:bodyPr/>
          <a:lstStyle/>
          <a:p>
            <a:pPr marL="114300" indent="0">
              <a:buNone/>
            </a:pPr>
            <a:r>
              <a:rPr lang="es-ES" dirty="0"/>
              <a:t>El sitio web IPEACR.COM confirma una conexión segura utilizando el protocolo HTTPS, asegurando que los datos transmitidos entre el usuario y la página están protegidos.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1DC0D19-0815-B1B6-26EC-ED1242EC5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 digital en que fue desarrollado el sitio web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980345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F8DB4CE8-544D-81DA-7A75-262B993D2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3860" y="1922155"/>
            <a:ext cx="9050086" cy="3173200"/>
          </a:xfrm>
        </p:spPr>
        <p:txBody>
          <a:bodyPr/>
          <a:lstStyle/>
          <a:p>
            <a:pPr marL="114300" indent="0">
              <a:buNone/>
            </a:pPr>
            <a:r>
              <a:rPr lang="es-ES" dirty="0"/>
              <a:t>El sitio web IPEACR.COM es responsivo, adaptándose perfectamente a diferentes dispositivos como computadoras, tabletas y teléfonos móviles.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1DC0D19-0815-B1B6-26EC-ED1242EC5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responsivo del sitio web</a:t>
            </a:r>
            <a:endParaRPr lang="es-C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C0A2A-44EF-CBA8-44AC-72850B830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448" y="2987217"/>
            <a:ext cx="5095348" cy="31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55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DC0D19-0815-B1B6-26EC-ED1242EC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67" y="593367"/>
            <a:ext cx="8372142" cy="763600"/>
          </a:xfrm>
        </p:spPr>
        <p:txBody>
          <a:bodyPr/>
          <a:lstStyle/>
          <a:p>
            <a:r>
              <a:rPr lang="es-ES" dirty="0"/>
              <a:t>Experiencia de usuario UX (Navegabilidad)</a:t>
            </a:r>
            <a:endParaRPr lang="es-CR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8DB4CE8-544D-81DA-7A75-262B993D2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5953" y="1554929"/>
            <a:ext cx="4130047" cy="4394400"/>
          </a:xfrm>
        </p:spPr>
        <p:txBody>
          <a:bodyPr/>
          <a:lstStyle/>
          <a:p>
            <a:pPr marL="114300" indent="0">
              <a:buNone/>
            </a:pPr>
            <a:r>
              <a:rPr lang="es-ES" dirty="0"/>
              <a:t>La navegación del sitio web es generalmente intuitiva, pero hay áreas que necesitan mejorar:</a:t>
            </a:r>
          </a:p>
          <a:p>
            <a:pPr marL="114300" indent="0">
              <a:buNone/>
            </a:pPr>
            <a:endParaRPr lang="es-ES" dirty="0"/>
          </a:p>
          <a:p>
            <a:pPr marL="400050" indent="-285750"/>
            <a:r>
              <a:rPr lang="es-ES" dirty="0"/>
              <a:t>Legibilidad del texto:  Algunas secciones tienen frases difíciles de leer debido al tamaño o color del texto.</a:t>
            </a:r>
          </a:p>
          <a:p>
            <a:pPr marL="114300" indent="0">
              <a:buNone/>
            </a:pPr>
            <a:endParaRPr lang="es-ES" dirty="0"/>
          </a:p>
          <a:p>
            <a:pPr marL="400050" indent="-285750"/>
            <a:r>
              <a:rPr lang="es-ES" dirty="0"/>
              <a:t>Interacción en dispositivos móviles: Algunas secciones con imágenes no funcionan bien en dispositivos móviles.</a:t>
            </a:r>
          </a:p>
          <a:p>
            <a:pPr marL="114300" indent="0">
              <a:buNone/>
            </a:pPr>
            <a:endParaRPr lang="es-ES" dirty="0"/>
          </a:p>
          <a:p>
            <a:pPr marL="114300" indent="0">
              <a:buNone/>
            </a:pPr>
            <a:r>
              <a:rPr lang="es-ES" dirty="0"/>
              <a:t>Mejorar estos aspectos optimizará la experiencia del usuario.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FA710C-8327-27E5-00E3-B230DC79B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588" y="659876"/>
            <a:ext cx="3019042" cy="57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15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F8DB4CE8-544D-81DA-7A75-262B993D2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3860" y="1922155"/>
            <a:ext cx="9050086" cy="3173200"/>
          </a:xfrm>
        </p:spPr>
        <p:txBody>
          <a:bodyPr/>
          <a:lstStyle/>
          <a:p>
            <a:pPr marL="114300" indent="0">
              <a:buNone/>
            </a:pPr>
            <a:r>
              <a:rPr lang="es-ES" dirty="0"/>
              <a:t>La página web usa la fuente </a:t>
            </a:r>
            <a:r>
              <a:rPr lang="es-ES" dirty="0" err="1"/>
              <a:t>Roboto</a:t>
            </a:r>
            <a:r>
              <a:rPr lang="es-ES" dirty="0"/>
              <a:t> para el texto. Es conocida por su claridad y facilidad de lectura en pantalla.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1DC0D19-0815-B1B6-26EC-ED1242EC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400" y="857093"/>
            <a:ext cx="7573200" cy="763600"/>
          </a:xfrm>
        </p:spPr>
        <p:txBody>
          <a:bodyPr/>
          <a:lstStyle/>
          <a:p>
            <a:r>
              <a:rPr lang="en-US" dirty="0"/>
              <a:t>Fuentes </a:t>
            </a:r>
            <a:r>
              <a:rPr lang="en-US" dirty="0" err="1"/>
              <a:t>tipográficas</a:t>
            </a:r>
            <a:r>
              <a:rPr lang="en-US" dirty="0"/>
              <a:t> </a:t>
            </a:r>
            <a:r>
              <a:rPr lang="en-US" dirty="0" err="1"/>
              <a:t>utilizadas</a:t>
            </a:r>
            <a:endParaRPr lang="es-CR" dirty="0"/>
          </a:p>
        </p:txBody>
      </p:sp>
      <p:pic>
        <p:nvPicPr>
          <p:cNvPr id="1026" name="Picture 2" descr="roboto font | New fonts, Typography, Creative connections">
            <a:extLst>
              <a:ext uri="{FF2B5EF4-FFF2-40B4-BE49-F238E27FC236}">
                <a16:creationId xmlns:a16="http://schemas.microsoft.com/office/drawing/2014/main" id="{1B7A0735-BE05-DCF5-423B-01A7492B8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3108489"/>
            <a:ext cx="63627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384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DC0D19-0815-B1B6-26EC-ED1242EC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67" y="593367"/>
            <a:ext cx="8372142" cy="763600"/>
          </a:xfrm>
        </p:spPr>
        <p:txBody>
          <a:bodyPr/>
          <a:lstStyle/>
          <a:p>
            <a:r>
              <a:rPr lang="es-ES" dirty="0"/>
              <a:t>Experiencia de usuario UX (Navegabilidad)</a:t>
            </a:r>
            <a:endParaRPr lang="es-CR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8DB4CE8-544D-81DA-7A75-262B993D2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2980" y="1726707"/>
            <a:ext cx="10446039" cy="4394400"/>
          </a:xfrm>
        </p:spPr>
        <p:txBody>
          <a:bodyPr/>
          <a:lstStyle/>
          <a:p>
            <a:pPr marL="114300" indent="0">
              <a:buNone/>
            </a:pPr>
            <a:r>
              <a:rPr lang="es-ES" dirty="0"/>
              <a:t>Algunos botones en la página son difíciles de notar debido a la similitud entre el color de la letra y el color de fondo, lo que dificulta su identificación.</a:t>
            </a:r>
          </a:p>
          <a:p>
            <a:pPr marL="114300" indent="0">
              <a:buNone/>
            </a:pPr>
            <a:endParaRPr lang="es-ES" dirty="0"/>
          </a:p>
          <a:p>
            <a:pPr marL="114300" indent="0">
              <a:buNone/>
            </a:pPr>
            <a:r>
              <a:rPr lang="es-ES" dirty="0"/>
              <a:t> Además, aunque las imágenes son apropiadas, sería beneficioso oscurecerlas ligeramente para mejorar la legibilidad del texto y los botones. También hay secciones de imágenes con espacios vacíos que podrían mejorarse para lograr una presentación más atractiva y coherente.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957FC-0056-FE68-8174-B1F2B251F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80" y="3923907"/>
            <a:ext cx="5665622" cy="2177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6E1B7-AD31-61B3-D5EF-EF79A03A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503" y="3676453"/>
            <a:ext cx="2869503" cy="258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4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DC0D19-0815-B1B6-26EC-ED1242EC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626" y="800746"/>
            <a:ext cx="8372142" cy="763600"/>
          </a:xfrm>
        </p:spPr>
        <p:txBody>
          <a:bodyPr/>
          <a:lstStyle/>
          <a:p>
            <a:r>
              <a:rPr lang="en-US" dirty="0" err="1"/>
              <a:t>Elementos</a:t>
            </a:r>
            <a:r>
              <a:rPr lang="en-US" dirty="0"/>
              <a:t> web </a:t>
            </a:r>
            <a:r>
              <a:rPr lang="en-US" dirty="0" err="1"/>
              <a:t>avanzados</a:t>
            </a:r>
            <a:endParaRPr lang="es-CR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8DB4CE8-544D-81DA-7A75-262B993D2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2980" y="1726707"/>
            <a:ext cx="10446039" cy="4394400"/>
          </a:xfrm>
        </p:spPr>
        <p:txBody>
          <a:bodyPr/>
          <a:lstStyle/>
          <a:p>
            <a:pPr marL="114300" indent="0">
              <a:buNone/>
            </a:pPr>
            <a:r>
              <a:rPr lang="es-ES" dirty="0"/>
              <a:t>El formulario del sitio web verifica la exactitud de la información ingresada, incluyendo campos como correo electrónico y otros detalles de contacto, para asegurarse de que sean válidos antes de ser enviados.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76603-E686-492E-B802-2367CE80F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008" y="2815030"/>
            <a:ext cx="8682087" cy="294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32419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 Business Slides XL by Slidesgo</Template>
  <TotalTime>1741</TotalTime>
  <Words>890</Words>
  <Application>Microsoft Office PowerPoint</Application>
  <PresentationFormat>Widescreen</PresentationFormat>
  <Paragraphs>66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4" baseType="lpstr">
      <vt:lpstr>Arial</vt:lpstr>
      <vt:lpstr>Crimson Text</vt:lpstr>
      <vt:lpstr>Josefin Sans</vt:lpstr>
      <vt:lpstr>Lato</vt:lpstr>
      <vt:lpstr>Mako</vt:lpstr>
      <vt:lpstr>Merriweather Light</vt:lpstr>
      <vt:lpstr>Montserrat</vt:lpstr>
      <vt:lpstr>Open Sans</vt:lpstr>
      <vt:lpstr>Open Sans SemiBold</vt:lpstr>
      <vt:lpstr>Proxima Nova</vt:lpstr>
      <vt:lpstr>Proxima Nova Semibold</vt:lpstr>
      <vt:lpstr>Russo One</vt:lpstr>
      <vt:lpstr>Vidaloka</vt:lpstr>
      <vt:lpstr>Minimalist Business Slides XL by Slidesgo</vt:lpstr>
      <vt:lpstr>Slidesgo Final Pages</vt:lpstr>
      <vt:lpstr>1_Slidesgo Final Pages</vt:lpstr>
      <vt:lpstr>Packager Shell Object</vt:lpstr>
      <vt:lpstr>Comunicación de Información en la Web</vt:lpstr>
      <vt:lpstr>Dirección y favicon del sitio web.</vt:lpstr>
      <vt:lpstr>Protocolo de seguridad el sitio web</vt:lpstr>
      <vt:lpstr>Herramienta digital en que fue desarrollado el sitio web</vt:lpstr>
      <vt:lpstr>Diseño responsivo del sitio web</vt:lpstr>
      <vt:lpstr>Experiencia de usuario UX (Navegabilidad)</vt:lpstr>
      <vt:lpstr>Fuentes tipográficas utilizadas</vt:lpstr>
      <vt:lpstr>Experiencia de usuario UX (Navegabilidad)</vt:lpstr>
      <vt:lpstr>Elementos web avanzados</vt:lpstr>
      <vt:lpstr>Elementos web avanzados</vt:lpstr>
      <vt:lpstr>Elementos multimediales (audio-vídeo-animación)</vt:lpstr>
      <vt:lpstr>Blog temático </vt:lpstr>
      <vt:lpstr>Velocidad del sitio web</vt:lpstr>
      <vt:lpstr>Velocidad del sitio web</vt:lpstr>
      <vt:lpstr>Redes sociales</vt:lpstr>
      <vt:lpstr>Conclusión</vt:lpstr>
      <vt:lpstr>Página web en formato PDF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Comunicación de Información en la Web</dc:title>
  <dc:creator>Romel Rodriguez</dc:creator>
  <cp:lastModifiedBy>Romel Rodriguez</cp:lastModifiedBy>
  <cp:revision>5</cp:revision>
  <dcterms:created xsi:type="dcterms:W3CDTF">2024-05-28T00:29:51Z</dcterms:created>
  <dcterms:modified xsi:type="dcterms:W3CDTF">2024-05-31T20:02:57Z</dcterms:modified>
</cp:coreProperties>
</file>